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9" r:id="rId13"/>
    <p:sldId id="266" r:id="rId14"/>
    <p:sldId id="267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39"/>
    <p:restoredTop sz="94741"/>
  </p:normalViewPr>
  <p:slideViewPr>
    <p:cSldViewPr snapToGrid="0">
      <p:cViewPr varScale="1">
        <p:scale>
          <a:sx n="91" d="100"/>
          <a:sy n="91" d="100"/>
        </p:scale>
        <p:origin x="19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066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8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32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33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7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1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3/27/26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1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3/27/26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6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32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777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3/27/26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4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24" r:id="rId6"/>
    <p:sldLayoutId id="2147483719" r:id="rId7"/>
    <p:sldLayoutId id="2147483720" r:id="rId8"/>
    <p:sldLayoutId id="2147483721" r:id="rId9"/>
    <p:sldLayoutId id="2147483723" r:id="rId10"/>
    <p:sldLayoutId id="2147483722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new.cscfr.ch/index.php/fr/etudes-gymnasiales-et-cours/bilinguisme-mainmenu-279/formation-bilingu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ambach.ch/fileadmin/user_upload/public/gambach.ch/Formation/Gymnase/brochures_25_26/04_241212_Guide_Option_OS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mf.ch/formation/multilinguism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fr.ch/formation-et-ecoles/ecoles-secondaires-superieures/service-de-lenseignement-secondaire-du-deuxieme-degre-s2/bilinguisme-dans-les-ecoles-du-secondaire-superieur-et-echanges-linguistique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fr.ch/dfac/apprentissage-des-langues/12e-annee-linguistiqu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mfr.ch/getattachment/92893d7f-b563-41bc-b3a2-a85f6c10d54e/Comprendre-la-formation-bilingue-(.pdf).aspx" TargetMode="External"/><Relationship Id="rId2" Type="http://schemas.openxmlformats.org/officeDocument/2006/relationships/hyperlink" Target="https://www.csmfr.ch/www/Etudes/Bilinguis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5CC50F2E-EF04-4D7A-A09C-5AEF6E5EA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5995" cy="3429000"/>
          </a:xfrm>
          <a:prstGeom prst="rect">
            <a:avLst/>
          </a:prstGeom>
          <a:ln>
            <a:noFill/>
          </a:ln>
          <a:effectLst>
            <a:outerShdw blurRad="342900" dist="2286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B62F929-7BC7-21B8-E907-DAACD3BDF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5305" y="235881"/>
            <a:ext cx="4569006" cy="2884247"/>
          </a:xfrm>
        </p:spPr>
        <p:txBody>
          <a:bodyPr anchor="ctr">
            <a:normAutofit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Deutsch </a:t>
            </a:r>
            <a:r>
              <a:rPr lang="fr-FR" b="1" dirty="0" err="1">
                <a:latin typeface="American Typewriter" panose="02090604020004020304" pitchFamily="18" charset="77"/>
              </a:rPr>
              <a:t>und</a:t>
            </a:r>
            <a:r>
              <a:rPr lang="fr-FR" b="1" dirty="0">
                <a:latin typeface="American Typewriter" panose="02090604020004020304" pitchFamily="18" charset="77"/>
              </a:rPr>
              <a:t> Gymnasium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B1B3BE-B632-6437-53D4-E02C3A156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5305" y="3355832"/>
            <a:ext cx="4569006" cy="2884247"/>
          </a:xfrm>
        </p:spPr>
        <p:txBody>
          <a:bodyPr anchor="b">
            <a:normAutofit/>
          </a:bodyPr>
          <a:lstStyle/>
          <a:p>
            <a:pPr marL="342900" indent="-342900">
              <a:buFontTx/>
              <a:buChar char="-"/>
            </a:pPr>
            <a:r>
              <a:rPr lang="fr-FR" b="1" dirty="0">
                <a:latin typeface="Avenir Book" panose="02000503020000020003" pitchFamily="2" charset="0"/>
              </a:rPr>
              <a:t>Branche </a:t>
            </a: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d’immersion</a:t>
            </a:r>
            <a:r>
              <a:rPr lang="fr-FR" b="1" dirty="0">
                <a:latin typeface="Avenir Book" panose="02000503020000020003" pitchFamily="2" charset="0"/>
              </a:rPr>
              <a:t>           (= anciennement de sensibilisation)</a:t>
            </a:r>
          </a:p>
          <a:p>
            <a:pPr marL="342900" indent="-342900">
              <a:buFontTx/>
              <a:buChar char="-"/>
            </a:pP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Bilingue</a:t>
            </a:r>
            <a:r>
              <a:rPr lang="fr-FR" b="1" dirty="0">
                <a:latin typeface="Avenir Book" panose="02000503020000020003" pitchFamily="2" charset="0"/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+</a:t>
            </a:r>
            <a:endParaRPr lang="fr-FR" b="1" dirty="0">
              <a:latin typeface="Avenir Book" panose="02000503020000020003" pitchFamily="2" charset="0"/>
            </a:endParaRPr>
          </a:p>
          <a:p>
            <a:pPr marL="342900" indent="-342900">
              <a:buFontTx/>
              <a:buChar char="-"/>
            </a:pP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Bilingue standard</a:t>
            </a:r>
          </a:p>
          <a:p>
            <a:pPr marL="342900" indent="-342900">
              <a:buFontTx/>
              <a:buChar char="-"/>
            </a:pPr>
            <a:endParaRPr lang="fr-FR" dirty="0"/>
          </a:p>
        </p:txBody>
      </p:sp>
      <p:pic>
        <p:nvPicPr>
          <p:cNvPr id="4" name="Picture 3" descr="Une rafale de bleu et de rose">
            <a:extLst>
              <a:ext uri="{FF2B5EF4-FFF2-40B4-BE49-F238E27FC236}">
                <a16:creationId xmlns:a16="http://schemas.microsoft.com/office/drawing/2014/main" id="{A23EF15A-5AF6-3339-DCC3-405959EFB8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740" r="24261"/>
          <a:stretch>
            <a:fillRect/>
          </a:stretch>
        </p:blipFill>
        <p:spPr>
          <a:xfrm>
            <a:off x="20" y="10"/>
            <a:ext cx="6095978" cy="685798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7AD51E-A168-490B-B8A6-8AFE86E0F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01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A43254-E4E1-E74E-DB1C-DE9A94CF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Collège Ste-Croix</a:t>
            </a:r>
            <a:br>
              <a:rPr lang="fr-FR" b="1" dirty="0">
                <a:latin typeface="American Typewriter" panose="02090604020004020304" pitchFamily="18" charset="77"/>
              </a:rPr>
            </a:br>
            <a:r>
              <a:rPr lang="fr-FR" b="1" dirty="0">
                <a:latin typeface="American Typewriter" panose="02090604020004020304" pitchFamily="18" charset="77"/>
              </a:rPr>
              <a:t>Liens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B86B76-5663-7E8E-64EA-4A8690782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https://new.cscfr.ch/index.php/fr/etudes-gymnasiales-et-cours/bilinguisme-mainmenu-279/formation-bilingue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340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5524A-3AF4-9823-1F8E-3121B57DA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Collège de </a:t>
            </a:r>
            <a:r>
              <a:rPr lang="fr-FR" b="1" dirty="0" err="1">
                <a:latin typeface="American Typewriter" panose="02090604020004020304" pitchFamily="18" charset="77"/>
              </a:rPr>
              <a:t>Gambach</a:t>
            </a:r>
            <a:br>
              <a:rPr lang="fr-FR" b="1" dirty="0">
                <a:latin typeface="American Typewriter" panose="02090604020004020304" pitchFamily="18" charset="77"/>
              </a:rPr>
            </a:br>
            <a:r>
              <a:rPr lang="fr-FR" b="1" dirty="0">
                <a:latin typeface="American Typewriter" panose="02090604020004020304" pitchFamily="18" charset="77"/>
              </a:rPr>
              <a:t>Liens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41EE45-D5B8-75D7-A238-FAA78CB35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https://gambach.ch/fileadmin/user_upload/public/gambach.ch/Formation/Gymnase/brochures_25_26/04_241212_Guide_Option_OS.pdf</a:t>
            </a:r>
            <a:endParaRPr lang="fr-FR" dirty="0"/>
          </a:p>
          <a:p>
            <a:r>
              <a:rPr lang="fr-FR" dirty="0"/>
              <a:t>Voir page 9 Bilinguisme dans ce document.</a:t>
            </a:r>
          </a:p>
        </p:txBody>
      </p:sp>
    </p:spTree>
    <p:extLst>
      <p:ext uri="{BB962C8B-B14F-4D97-AF65-F5344CB8AC3E}">
        <p14:creationId xmlns:p14="http://schemas.microsoft.com/office/powerpoint/2010/main" val="129510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22D43-9013-69FE-9572-6C1682ACD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0E1E42-70F0-A3A9-5D21-ED9490065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Ecole des métiers</a:t>
            </a:r>
            <a:br>
              <a:rPr lang="fr-FR" b="1" dirty="0">
                <a:latin typeface="American Typewriter" panose="02090604020004020304" pitchFamily="18" charset="77"/>
              </a:rPr>
            </a:br>
            <a:r>
              <a:rPr lang="fr-FR" b="1" dirty="0">
                <a:latin typeface="American Typewriter" panose="02090604020004020304" pitchFamily="18" charset="77"/>
              </a:rPr>
              <a:t>Liens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13333D-1F00-9F47-1B22-C2EC75192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https://emf.ch</a:t>
            </a:r>
            <a:r>
              <a:rPr lang="fr-FR">
                <a:hlinkClick r:id="rId2"/>
              </a:rPr>
              <a:t>/formation/multilinguisme</a:t>
            </a:r>
            <a:endParaRPr lang="fr-FR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9180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6CDD3-E219-73ED-AF81-507789E2B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682752"/>
            <a:ext cx="10380573" cy="1816607"/>
          </a:xfrm>
        </p:spPr>
        <p:txBody>
          <a:bodyPr>
            <a:noAutofit/>
          </a:bodyPr>
          <a:lstStyle/>
          <a:p>
            <a:pPr algn="ctr"/>
            <a:br>
              <a:rPr lang="fr-CH" sz="3600" b="1" dirty="0">
                <a:latin typeface="American Typewriter" panose="02090604020004020304" pitchFamily="18" charset="77"/>
              </a:rPr>
            </a:br>
            <a:br>
              <a:rPr lang="fr-CH" sz="3600" b="1" dirty="0">
                <a:latin typeface="American Typewriter" panose="02090604020004020304" pitchFamily="18" charset="77"/>
              </a:rPr>
            </a:br>
            <a:r>
              <a:rPr lang="fr-CH" sz="3600" b="1" dirty="0">
                <a:latin typeface="Avenir Book" panose="02000503020000020003" pitchFamily="2" charset="0"/>
              </a:rPr>
              <a:t>Etat de Fribourg</a:t>
            </a:r>
            <a:br>
              <a:rPr lang="fr-CH" sz="3600" b="1" dirty="0">
                <a:latin typeface="American Typewriter" panose="02090604020004020304" pitchFamily="18" charset="77"/>
              </a:rPr>
            </a:br>
            <a:r>
              <a:rPr lang="fr-CH" sz="3600" b="1" dirty="0">
                <a:latin typeface="American Typewriter" panose="02090604020004020304" pitchFamily="18" charset="77"/>
              </a:rPr>
              <a:t>Bilinguisme dans les écoles du secondaire supérieur et échanges linguistiques</a:t>
            </a:r>
            <a:br>
              <a:rPr lang="fr-CH" sz="3600" b="1" dirty="0">
                <a:latin typeface="American Typewriter" panose="02090604020004020304" pitchFamily="18" charset="77"/>
              </a:rPr>
            </a:br>
            <a:br>
              <a:rPr lang="fr-CH" sz="3600" b="1" dirty="0">
                <a:latin typeface="American Typewriter" panose="02090604020004020304" pitchFamily="18" charset="77"/>
              </a:rPr>
            </a:br>
            <a:endParaRPr lang="fr-FR" sz="3600" dirty="0">
              <a:latin typeface="American Typewriter" panose="02090604020004020304" pitchFamily="18" charset="77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0A6FAE-1806-8E38-C46C-3C3274B4E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896859"/>
          </a:xfrm>
        </p:spPr>
        <p:txBody>
          <a:bodyPr/>
          <a:lstStyle/>
          <a:p>
            <a:r>
              <a:rPr lang="fr-FR" dirty="0">
                <a:hlinkClick r:id="rId2"/>
              </a:rPr>
              <a:t>https://www.fr.ch/formation-et-ecoles/ecoles-secondaires-superieures/service-de-lenseignement-secondaire-du-deuxieme-degre-s2/bilinguisme-dans-les-ecoles-du-secondaire-superieur-et-echanges-linguistiques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Picture 3" descr="Une rafale de bleu et de rose">
            <a:extLst>
              <a:ext uri="{FF2B5EF4-FFF2-40B4-BE49-F238E27FC236}">
                <a16:creationId xmlns:a16="http://schemas.microsoft.com/office/drawing/2014/main" id="{975379C7-1B9C-A078-5841-30974564D13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740" r="24261"/>
          <a:stretch>
            <a:fillRect/>
          </a:stretch>
        </p:blipFill>
        <p:spPr>
          <a:xfrm>
            <a:off x="7719238" y="3640017"/>
            <a:ext cx="3423136" cy="3006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8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FF3F5-6B2C-CB96-DD85-1F2851D32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540060"/>
            <a:ext cx="10380573" cy="1935854"/>
          </a:xfrm>
        </p:spPr>
        <p:txBody>
          <a:bodyPr>
            <a:normAutofit fontScale="90000"/>
          </a:bodyPr>
          <a:lstStyle/>
          <a:p>
            <a:pPr algn="ctr"/>
            <a:r>
              <a:rPr lang="fr-CH" b="1" dirty="0">
                <a:latin typeface="Avenir Book" panose="02000503020000020003" pitchFamily="2" charset="0"/>
              </a:rPr>
              <a:t>Etat de Fribourg</a:t>
            </a:r>
            <a:br>
              <a:rPr lang="fr-CH" b="1" dirty="0">
                <a:latin typeface="American Typewriter" panose="02090604020004020304" pitchFamily="18" charset="77"/>
              </a:rPr>
            </a:br>
            <a:r>
              <a:rPr lang="fr-CH" b="1" dirty="0">
                <a:latin typeface="American Typewriter" panose="02090604020004020304" pitchFamily="18" charset="77"/>
              </a:rPr>
              <a:t>12</a:t>
            </a:r>
            <a:r>
              <a:rPr lang="fr-CH" b="1" baseline="30000" dirty="0">
                <a:latin typeface="American Typewriter" panose="02090604020004020304" pitchFamily="18" charset="77"/>
              </a:rPr>
              <a:t>ème</a:t>
            </a:r>
            <a:r>
              <a:rPr lang="fr-CH" b="1" dirty="0">
                <a:latin typeface="American Typewriter" panose="02090604020004020304" pitchFamily="18" charset="77"/>
              </a:rPr>
              <a:t> année linguistique</a:t>
            </a:r>
            <a:br>
              <a:rPr lang="fr-CH" b="1" dirty="0">
                <a:latin typeface="American Typewriter" panose="02090604020004020304" pitchFamily="18" charset="77"/>
              </a:rPr>
            </a:br>
            <a:r>
              <a:rPr lang="fr-CH" b="1" dirty="0">
                <a:latin typeface="American Typewriter" panose="02090604020004020304" pitchFamily="18" charset="77"/>
              </a:rPr>
              <a:t>et autres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99DC6E-598C-A36F-DE6C-A75F8AE9A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https://www.fr.ch/dfac/apprentissage-des-langues/12e-annee-linguistique</a:t>
            </a:r>
            <a:endParaRPr lang="fr-FR" dirty="0"/>
          </a:p>
          <a:p>
            <a:endParaRPr lang="fr-FR" dirty="0"/>
          </a:p>
          <a:p>
            <a:pPr marL="342900" indent="-342900">
              <a:buFontTx/>
              <a:buChar char="-"/>
            </a:pPr>
            <a:r>
              <a:rPr lang="fr-FR" dirty="0"/>
              <a:t>1 année au pair</a:t>
            </a:r>
          </a:p>
          <a:p>
            <a:pPr marL="342900" indent="-342900">
              <a:buFontTx/>
              <a:buChar char="-"/>
            </a:pPr>
            <a:r>
              <a:rPr lang="fr-FR" dirty="0"/>
              <a:t>Séjour linguistique</a:t>
            </a:r>
          </a:p>
          <a:p>
            <a:pPr marL="342900" indent="-342900">
              <a:buFontTx/>
              <a:buChar char="-"/>
            </a:pPr>
            <a:r>
              <a:rPr lang="fr-FR" dirty="0"/>
              <a:t>…</a:t>
            </a:r>
          </a:p>
          <a:p>
            <a:r>
              <a:rPr lang="fr-FR" b="1" dirty="0">
                <a:sym typeface="Wingdings" pitchFamily="2" charset="2"/>
              </a:rPr>
              <a:t> Se renseigner auprès de l’OP</a:t>
            </a:r>
            <a:r>
              <a:rPr lang="fr-FR" dirty="0">
                <a:sym typeface="Wingdings" pitchFamily="2" charset="2"/>
              </a:rPr>
              <a:t>.</a:t>
            </a:r>
            <a:endParaRPr lang="fr-FR" dirty="0"/>
          </a:p>
          <a:p>
            <a:endParaRPr lang="fr-FR" dirty="0"/>
          </a:p>
        </p:txBody>
      </p:sp>
      <p:pic>
        <p:nvPicPr>
          <p:cNvPr id="4" name="Picture 3" descr="Une rafale de bleu et de rose">
            <a:extLst>
              <a:ext uri="{FF2B5EF4-FFF2-40B4-BE49-F238E27FC236}">
                <a16:creationId xmlns:a16="http://schemas.microsoft.com/office/drawing/2014/main" id="{CE1365F0-33FB-D16C-DCD3-66CBBB1A8C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740" r="24261"/>
          <a:stretch>
            <a:fillRect/>
          </a:stretch>
        </p:blipFill>
        <p:spPr>
          <a:xfrm>
            <a:off x="7719238" y="3640017"/>
            <a:ext cx="3423136" cy="300696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57C6444-D1AF-5DE9-7C1C-4DAAFD9CD5AE}"/>
              </a:ext>
            </a:extLst>
          </p:cNvPr>
          <p:cNvSpPr txBox="1"/>
          <p:nvPr/>
        </p:nvSpPr>
        <p:spPr>
          <a:xfrm>
            <a:off x="3151163" y="3432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601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D6AD6A-7234-96A6-B66B-CA8057D66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4000" b="1" dirty="0">
                <a:latin typeface="American Typewriter" panose="02090604020004020304" pitchFamily="18" charset="77"/>
              </a:rPr>
              <a:t>Deutsch </a:t>
            </a:r>
            <a:r>
              <a:rPr lang="fr-FR" sz="4000" b="1" dirty="0" err="1">
                <a:latin typeface="American Typewriter" panose="02090604020004020304" pitchFamily="18" charset="77"/>
              </a:rPr>
              <a:t>und</a:t>
            </a:r>
            <a:r>
              <a:rPr lang="fr-FR" sz="4000" b="1" dirty="0">
                <a:latin typeface="American Typewriter" panose="02090604020004020304" pitchFamily="18" charset="77"/>
              </a:rPr>
              <a:t> Gymnasium</a:t>
            </a:r>
            <a:br>
              <a:rPr lang="fr-FR" sz="4000" b="1" dirty="0">
                <a:latin typeface="American Typewriter" panose="02090604020004020304" pitchFamily="18" charset="77"/>
              </a:rPr>
            </a:br>
            <a:r>
              <a:rPr lang="fr-FR" sz="4000" b="1" dirty="0">
                <a:latin typeface="Avenir Book" panose="02000503020000020003" pitchFamily="2" charset="0"/>
              </a:rPr>
              <a:t>Branche </a:t>
            </a:r>
            <a:r>
              <a:rPr lang="fr-FR" sz="4000" b="1" dirty="0">
                <a:solidFill>
                  <a:srgbClr val="FF0000"/>
                </a:solidFill>
                <a:latin typeface="Avenir Book" panose="02000503020000020003" pitchFamily="2" charset="0"/>
              </a:rPr>
              <a:t>d’immersion</a:t>
            </a:r>
            <a:br>
              <a:rPr lang="fr-FR" sz="3600" b="1" dirty="0">
                <a:latin typeface="American Typewriter" panose="02090604020004020304" pitchFamily="18" charset="77"/>
              </a:rPr>
            </a:b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D6A0F5-BB99-391C-7A11-D85025FAC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Dès la </a:t>
            </a:r>
            <a:r>
              <a:rPr lang="fr-FR" b="1" dirty="0">
                <a:latin typeface="Avenir Book" panose="02000503020000020003" pitchFamily="2" charset="0"/>
              </a:rPr>
              <a:t>1</a:t>
            </a:r>
            <a:r>
              <a:rPr lang="fr-FR" b="1" baseline="30000" dirty="0">
                <a:latin typeface="Avenir Book" panose="02000503020000020003" pitchFamily="2" charset="0"/>
              </a:rPr>
              <a:t>ère</a:t>
            </a:r>
            <a:r>
              <a:rPr lang="fr-FR" b="1" dirty="0">
                <a:latin typeface="Avenir Book" panose="02000503020000020003" pitchFamily="2" charset="0"/>
              </a:rPr>
              <a:t> année</a:t>
            </a:r>
            <a:r>
              <a:rPr lang="fr-FR" dirty="0">
                <a:latin typeface="Avenir Book" panose="02000503020000020003" pitchFamily="2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1 branche d’enseignement suivie en allemand (varie selon l’établissement et l’année).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Ce n’est pas une branche fondamentale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Mesure de soutien en cas de difficultés linguistiques.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Pas de conditions d’admission. </a:t>
            </a:r>
          </a:p>
          <a:p>
            <a:pPr marL="342900" indent="-342900">
              <a:buFontTx/>
              <a:buChar char="-"/>
            </a:pPr>
            <a:endParaRPr lang="fr-FR" dirty="0">
              <a:latin typeface="Avenir Book" panose="02000503020000020003" pitchFamily="2" charset="0"/>
            </a:endParaRPr>
          </a:p>
          <a:p>
            <a:pPr marL="342900" indent="-34290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2182109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E42D1-F53A-3D86-73E6-E7C2525FC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dirty="0">
                <a:latin typeface="American Typewriter" panose="02090604020004020304" pitchFamily="18" charset="77"/>
              </a:rPr>
              <a:t>Deutsch </a:t>
            </a:r>
            <a:r>
              <a:rPr lang="fr-FR" sz="3600" b="1" dirty="0" err="1">
                <a:latin typeface="American Typewriter" panose="02090604020004020304" pitchFamily="18" charset="77"/>
              </a:rPr>
              <a:t>und</a:t>
            </a:r>
            <a:r>
              <a:rPr lang="fr-FR" sz="3600" b="1" dirty="0">
                <a:latin typeface="American Typewriter" panose="02090604020004020304" pitchFamily="18" charset="77"/>
              </a:rPr>
              <a:t> Gymnasium</a:t>
            </a:r>
            <a:br>
              <a:rPr lang="fr-FR" sz="3600" b="1" dirty="0">
                <a:latin typeface="American Typewriter" panose="02090604020004020304" pitchFamily="18" charset="77"/>
              </a:rPr>
            </a:br>
            <a:r>
              <a:rPr lang="fr-FR" sz="3600" b="1" dirty="0">
                <a:latin typeface="Avenir Book" panose="02000503020000020003" pitchFamily="2" charset="0"/>
              </a:rPr>
              <a:t>Branche </a:t>
            </a:r>
            <a:r>
              <a:rPr lang="fr-FR" sz="3600" b="1" dirty="0">
                <a:solidFill>
                  <a:srgbClr val="FF0000"/>
                </a:solidFill>
                <a:latin typeface="Avenir Book" panose="02000503020000020003" pitchFamily="2" charset="0"/>
              </a:rPr>
              <a:t>d’immersion (sensibilisation)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9CF2D4-33A4-C9B9-F5A5-D8894FC5A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dirty="0">
              <a:solidFill>
                <a:srgbClr val="FF0000"/>
              </a:solidFill>
            </a:endParaRPr>
          </a:p>
          <a:p>
            <a:endParaRPr lang="fr-FR" b="1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pic>
        <p:nvPicPr>
          <p:cNvPr id="5" name="Image 4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66EFC6CE-F841-58C9-1558-0DBEEB2F9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0843" y="2281827"/>
            <a:ext cx="8170314" cy="456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19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98CF92-8008-36AA-F987-990CDAD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Deutsch </a:t>
            </a:r>
            <a:r>
              <a:rPr lang="fr-FR" b="1" dirty="0" err="1">
                <a:latin typeface="American Typewriter" panose="02090604020004020304" pitchFamily="18" charset="77"/>
              </a:rPr>
              <a:t>und</a:t>
            </a:r>
            <a:r>
              <a:rPr lang="fr-FR" b="1" dirty="0">
                <a:latin typeface="American Typewriter" panose="02090604020004020304" pitchFamily="18" charset="77"/>
              </a:rPr>
              <a:t> Gymnasium</a:t>
            </a:r>
            <a:br>
              <a:rPr lang="fr-FR" b="1" dirty="0">
                <a:latin typeface="American Typewriter" panose="02090604020004020304" pitchFamily="18" charset="77"/>
              </a:rPr>
            </a:br>
            <a:r>
              <a:rPr lang="fr-FR" b="1" dirty="0">
                <a:latin typeface="Avenir Book" panose="02000503020000020003" pitchFamily="2" charset="0"/>
              </a:rPr>
              <a:t>Branche </a:t>
            </a: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Bilingue +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B04E83-73E3-BD50-D155-CAFCC6742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Dès la </a:t>
            </a:r>
            <a:r>
              <a:rPr lang="fr-FR" b="1" dirty="0">
                <a:latin typeface="Avenir Book" panose="02000503020000020003" pitchFamily="2" charset="0"/>
              </a:rPr>
              <a:t>1</a:t>
            </a:r>
            <a:r>
              <a:rPr lang="fr-FR" b="1" baseline="30000" dirty="0">
                <a:latin typeface="Avenir Book" panose="02000503020000020003" pitchFamily="2" charset="0"/>
              </a:rPr>
              <a:t>ère</a:t>
            </a:r>
            <a:r>
              <a:rPr lang="fr-FR" b="1" dirty="0">
                <a:latin typeface="Avenir Book" panose="02000503020000020003" pitchFamily="2" charset="0"/>
              </a:rPr>
              <a:t> année</a:t>
            </a:r>
            <a:r>
              <a:rPr lang="fr-FR" dirty="0">
                <a:latin typeface="Avenir Book" panose="02000503020000020003" pitchFamily="2" charset="0"/>
              </a:rPr>
              <a:t>: bonne à très bonnes connaissances de l’allemand.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Classe mixte.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Enseignement pour moitié en allemand.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Conditions d’admission: </a:t>
            </a:r>
            <a:r>
              <a:rPr lang="fr-FR" sz="2400" b="1" dirty="0">
                <a:solidFill>
                  <a:srgbClr val="FF0000"/>
                </a:solidFill>
                <a:latin typeface="Avenir Book" panose="02000503020000020003" pitchFamily="2" charset="0"/>
              </a:rPr>
              <a:t>5</a:t>
            </a:r>
            <a:r>
              <a:rPr lang="fr-FR" sz="2400" dirty="0">
                <a:latin typeface="Avenir Book" panose="02000503020000020003" pitchFamily="2" charset="0"/>
              </a:rPr>
              <a:t> en allemand </a:t>
            </a:r>
            <a:r>
              <a:rPr lang="fr-FR" sz="3600" b="1" dirty="0">
                <a:latin typeface="Avenir Book" panose="02000503020000020003" pitchFamily="2" charset="0"/>
              </a:rPr>
              <a:t>et</a:t>
            </a:r>
            <a:r>
              <a:rPr lang="fr-FR" sz="2400" dirty="0">
                <a:latin typeface="Avenir Book" panose="02000503020000020003" pitchFamily="2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venir Book" panose="02000503020000020003" pitchFamily="2" charset="0"/>
              </a:rPr>
              <a:t>18 points pour les PG</a:t>
            </a:r>
            <a:r>
              <a:rPr lang="fr-FR" sz="2400" dirty="0">
                <a:latin typeface="Avenir Book" panose="02000503020000020003" pitchFamily="2" charset="0"/>
              </a:rPr>
              <a:t>. </a:t>
            </a:r>
          </a:p>
          <a:p>
            <a:pPr lvl="7" indent="0">
              <a:buNone/>
            </a:pPr>
            <a:r>
              <a:rPr lang="fr-FR" sz="2400" b="1" dirty="0">
                <a:solidFill>
                  <a:srgbClr val="FF0000"/>
                </a:solidFill>
                <a:latin typeface="Avenir Book" panose="02000503020000020003" pitchFamily="2" charset="0"/>
              </a:rPr>
              <a:t>5,5</a:t>
            </a:r>
            <a:r>
              <a:rPr lang="fr-FR" sz="2000" dirty="0">
                <a:latin typeface="Avenir Book" panose="02000503020000020003" pitchFamily="2" charset="0"/>
              </a:rPr>
              <a:t> </a:t>
            </a:r>
            <a:r>
              <a:rPr lang="fr-FR" sz="2400" dirty="0">
                <a:latin typeface="Avenir Book" panose="02000503020000020003" pitchFamily="2" charset="0"/>
              </a:rPr>
              <a:t>en allemand </a:t>
            </a:r>
            <a:r>
              <a:rPr lang="fr-FR" sz="3600" b="1" dirty="0">
                <a:latin typeface="Avenir Book" panose="02000503020000020003" pitchFamily="2" charset="0"/>
              </a:rPr>
              <a:t>et</a:t>
            </a:r>
            <a:r>
              <a:rPr lang="fr-FR" sz="3600" dirty="0">
                <a:latin typeface="Avenir Book" panose="02000503020000020003" pitchFamily="2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venir Book" panose="02000503020000020003" pitchFamily="2" charset="0"/>
              </a:rPr>
              <a:t>21 points pour les G</a:t>
            </a:r>
          </a:p>
          <a:p>
            <a:r>
              <a:rPr lang="fr-FR" dirty="0">
                <a:latin typeface="Avenir Book" panose="02000503020000020003" pitchFamily="2" charset="0"/>
              </a:rPr>
              <a:t>- Mène au certificat de maturité gymnasiale bilingue </a:t>
            </a:r>
            <a:r>
              <a:rPr lang="fr-FR" sz="3600" b="1" dirty="0">
                <a:latin typeface="Avenir Book" panose="02000503020000020003" pitchFamily="2" charset="0"/>
              </a:rPr>
              <a:t>niveau C1</a:t>
            </a:r>
            <a:r>
              <a:rPr lang="fr-FR" dirty="0">
                <a:latin typeface="Avenir Book" panose="02000503020000020003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481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1DA07-A23A-15AC-9C9A-768A2ED1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Deutsch </a:t>
            </a:r>
            <a:r>
              <a:rPr lang="fr-FR" b="1" dirty="0" err="1">
                <a:latin typeface="American Typewriter" panose="02090604020004020304" pitchFamily="18" charset="77"/>
              </a:rPr>
              <a:t>und</a:t>
            </a:r>
            <a:r>
              <a:rPr lang="fr-FR" b="1" dirty="0">
                <a:latin typeface="American Typewriter" panose="02090604020004020304" pitchFamily="18" charset="77"/>
              </a:rPr>
              <a:t> Gymnasium</a:t>
            </a:r>
            <a:br>
              <a:rPr lang="fr-FR" b="1" dirty="0">
                <a:latin typeface="American Typewriter" panose="02090604020004020304" pitchFamily="18" charset="77"/>
              </a:rPr>
            </a:br>
            <a:r>
              <a:rPr lang="fr-FR" b="1" dirty="0">
                <a:latin typeface="Avenir Book" panose="02000503020000020003" pitchFamily="2" charset="0"/>
              </a:rPr>
              <a:t>Branche </a:t>
            </a: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Bilingue +</a:t>
            </a:r>
            <a:endParaRPr lang="fr-FR" dirty="0"/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6476F264-2811-B140-E1E5-D81EC375EB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3312" y="2291254"/>
            <a:ext cx="7857825" cy="439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65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6F22B-F19D-2B12-2E85-ECF2F64AD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Deutsch </a:t>
            </a:r>
            <a:r>
              <a:rPr lang="fr-FR" b="1" dirty="0" err="1">
                <a:latin typeface="American Typewriter" panose="02090604020004020304" pitchFamily="18" charset="77"/>
              </a:rPr>
              <a:t>und</a:t>
            </a:r>
            <a:r>
              <a:rPr lang="fr-FR" b="1" dirty="0">
                <a:latin typeface="American Typewriter" panose="02090604020004020304" pitchFamily="18" charset="77"/>
              </a:rPr>
              <a:t> Gymnasium</a:t>
            </a:r>
            <a:br>
              <a:rPr lang="fr-FR" b="1" dirty="0">
                <a:latin typeface="American Typewriter" panose="02090604020004020304" pitchFamily="18" charset="77"/>
              </a:rPr>
            </a:br>
            <a:r>
              <a:rPr lang="fr-FR" b="1" dirty="0">
                <a:latin typeface="Avenir Book" panose="02000503020000020003" pitchFamily="2" charset="0"/>
              </a:rPr>
              <a:t>Branche </a:t>
            </a: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Bilingue standard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9BF166-6008-B439-DC8D-F96559B3D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Dès la </a:t>
            </a:r>
            <a:r>
              <a:rPr lang="fr-FR" b="1" dirty="0">
                <a:latin typeface="Avenir Book" panose="02000503020000020003" pitchFamily="2" charset="0"/>
              </a:rPr>
              <a:t>2ème année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Classe mixte.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Enseignement pour moitié en allemand.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venir Book" panose="02000503020000020003" pitchFamily="2" charset="0"/>
              </a:rPr>
              <a:t>Conditions d’admission: </a:t>
            </a:r>
            <a:r>
              <a:rPr lang="fr-FR" sz="2400" b="1" dirty="0">
                <a:solidFill>
                  <a:srgbClr val="FF0000"/>
                </a:solidFill>
                <a:latin typeface="Avenir Book" panose="02000503020000020003" pitchFamily="2" charset="0"/>
              </a:rPr>
              <a:t>5</a:t>
            </a:r>
            <a:r>
              <a:rPr lang="fr-FR" sz="2400" dirty="0">
                <a:latin typeface="Avenir Book" panose="02000503020000020003" pitchFamily="2" charset="0"/>
              </a:rPr>
              <a:t> en allemand </a:t>
            </a:r>
            <a:r>
              <a:rPr lang="fr-FR" sz="3600" b="1" dirty="0">
                <a:latin typeface="Avenir Book" panose="02000503020000020003" pitchFamily="2" charset="0"/>
              </a:rPr>
              <a:t>ou</a:t>
            </a:r>
            <a:r>
              <a:rPr lang="fr-FR" sz="2400" dirty="0">
                <a:latin typeface="Avenir Book" panose="02000503020000020003" pitchFamily="2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venir Book" panose="02000503020000020003" pitchFamily="2" charset="0"/>
              </a:rPr>
              <a:t>4.5</a:t>
            </a:r>
            <a:r>
              <a:rPr lang="fr-FR" sz="2400" dirty="0">
                <a:latin typeface="Avenir Book" panose="02000503020000020003" pitchFamily="2" charset="0"/>
              </a:rPr>
              <a:t> en moyenne branches éliminatoires. (1</a:t>
            </a:r>
            <a:r>
              <a:rPr lang="fr-FR" sz="2400" baseline="30000" dirty="0">
                <a:latin typeface="Avenir Book" panose="02000503020000020003" pitchFamily="2" charset="0"/>
              </a:rPr>
              <a:t>ère</a:t>
            </a:r>
            <a:r>
              <a:rPr lang="fr-FR" sz="2400" dirty="0">
                <a:latin typeface="Avenir Book" panose="02000503020000020003" pitchFamily="2" charset="0"/>
              </a:rPr>
              <a:t> année de gymnase ou séjour linguistique) et au moins 6 points de double compensation.</a:t>
            </a:r>
          </a:p>
          <a:p>
            <a:r>
              <a:rPr lang="fr-FR" dirty="0">
                <a:latin typeface="Avenir Book" panose="02000503020000020003" pitchFamily="2" charset="0"/>
              </a:rPr>
              <a:t>- Mène au certificat de maturité gymnasiale bilingue </a:t>
            </a:r>
            <a:r>
              <a:rPr lang="fr-FR" sz="3600" b="1" dirty="0">
                <a:latin typeface="Avenir Book" panose="02000503020000020003" pitchFamily="2" charset="0"/>
              </a:rPr>
              <a:t>niveau B2</a:t>
            </a:r>
            <a:r>
              <a:rPr lang="fr-FR" b="1" dirty="0">
                <a:latin typeface="Avenir Book" panose="02000503020000020003" pitchFamily="2" charset="0"/>
              </a:rPr>
              <a:t> +.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199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6EE9D6-5B51-7F86-13ED-26278574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American Typewriter" panose="02090604020004020304" pitchFamily="18" charset="77"/>
              </a:rPr>
              <a:t>Deutsch </a:t>
            </a:r>
            <a:r>
              <a:rPr lang="fr-FR" b="1" dirty="0" err="1">
                <a:latin typeface="American Typewriter" panose="02090604020004020304" pitchFamily="18" charset="77"/>
              </a:rPr>
              <a:t>und</a:t>
            </a:r>
            <a:r>
              <a:rPr lang="fr-FR" b="1" dirty="0">
                <a:latin typeface="American Typewriter" panose="02090604020004020304" pitchFamily="18" charset="77"/>
              </a:rPr>
              <a:t> Gymnasium</a:t>
            </a:r>
            <a:br>
              <a:rPr lang="fr-FR" b="1" dirty="0">
                <a:latin typeface="American Typewriter" panose="02090604020004020304" pitchFamily="18" charset="77"/>
              </a:rPr>
            </a:br>
            <a:r>
              <a:rPr lang="fr-FR" b="1" dirty="0">
                <a:latin typeface="Avenir Book" panose="02000503020000020003" pitchFamily="2" charset="0"/>
              </a:rPr>
              <a:t>Branche </a:t>
            </a:r>
            <a:r>
              <a:rPr lang="fr-FR" b="1" dirty="0">
                <a:solidFill>
                  <a:srgbClr val="FF0000"/>
                </a:solidFill>
                <a:latin typeface="Avenir Book" panose="02000503020000020003" pitchFamily="2" charset="0"/>
              </a:rPr>
              <a:t>Bilingue standard</a:t>
            </a:r>
            <a:endParaRPr lang="fr-FR" dirty="0"/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D89A57A8-28C8-8E5C-B215-2AE1EFAAE1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0075" y="2291255"/>
            <a:ext cx="7881831" cy="4408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88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C8C2F2-051E-F732-34C7-E0AF7A139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latin typeface="American Typewriter" panose="02090604020004020304" pitchFamily="18" charset="77"/>
              </a:rPr>
              <a:t>Condition de passage entre Bilingue standard et Bilingue + après la 1 ère année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E66419-692F-22D0-8550-175D816FF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CH" sz="2800" dirty="0">
                <a:latin typeface="Avenir Book" panose="02000503020000020003" pitchFamily="2" charset="0"/>
              </a:rPr>
              <a:t>Classe bilingue plus : ces classes sont réservées aux élèves ayant déjà suivi cette filière en 1ère année ou pour les étudiants dont la </a:t>
            </a:r>
            <a:r>
              <a:rPr lang="fr-CH" sz="2800" dirty="0">
                <a:solidFill>
                  <a:srgbClr val="FF0000"/>
                </a:solidFill>
                <a:latin typeface="Avenir Book" panose="02000503020000020003" pitchFamily="2" charset="0"/>
              </a:rPr>
              <a:t>note d’allemand </a:t>
            </a:r>
            <a:r>
              <a:rPr lang="fr-CH" sz="2800" dirty="0">
                <a:latin typeface="Avenir Book" panose="02000503020000020003" pitchFamily="2" charset="0"/>
              </a:rPr>
              <a:t>en 1ere gymnasiale est de </a:t>
            </a:r>
            <a:r>
              <a:rPr lang="fr-CH" sz="2800" b="1" dirty="0">
                <a:solidFill>
                  <a:srgbClr val="FF0000"/>
                </a:solidFill>
                <a:latin typeface="Avenir Book" panose="02000503020000020003" pitchFamily="2" charset="0"/>
              </a:rPr>
              <a:t>5</a:t>
            </a:r>
            <a:r>
              <a:rPr lang="fr-CH" sz="2800" dirty="0">
                <a:latin typeface="Avenir Book" panose="02000503020000020003" pitchFamily="2" charset="0"/>
              </a:rPr>
              <a:t> et la double compensation de </a:t>
            </a:r>
            <a:r>
              <a:rPr lang="fr-CH" sz="2800" dirty="0">
                <a:solidFill>
                  <a:srgbClr val="FF0000"/>
                </a:solidFill>
                <a:latin typeface="Avenir Book" panose="02000503020000020003" pitchFamily="2" charset="0"/>
              </a:rPr>
              <a:t>+12 </a:t>
            </a:r>
            <a:r>
              <a:rPr lang="fr-CH" sz="2800" dirty="0">
                <a:latin typeface="Avenir Book" panose="02000503020000020003" pitchFamily="2" charset="0"/>
              </a:rPr>
              <a:t>et la </a:t>
            </a:r>
            <a:r>
              <a:rPr lang="fr-CH" sz="2800" dirty="0">
                <a:solidFill>
                  <a:srgbClr val="FF0000"/>
                </a:solidFill>
                <a:latin typeface="Avenir Book" panose="02000503020000020003" pitchFamily="2" charset="0"/>
              </a:rPr>
              <a:t>moyenne des branches fondamentales égale ou supérieure à 5. </a:t>
            </a:r>
            <a:endParaRPr lang="fr-FR" sz="2800" dirty="0">
              <a:solidFill>
                <a:srgbClr val="FF0000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51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4CFACB-DC5F-41DD-560E-0DE594ADC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dirty="0">
                <a:latin typeface="American Typewriter" panose="02090604020004020304" pitchFamily="18" charset="77"/>
              </a:rPr>
              <a:t>Collège St-Michel</a:t>
            </a:r>
            <a:br>
              <a:rPr lang="fr-FR" sz="3600" b="1" dirty="0">
                <a:latin typeface="American Typewriter" panose="02090604020004020304" pitchFamily="18" charset="77"/>
              </a:rPr>
            </a:br>
            <a:r>
              <a:rPr lang="fr-FR" sz="3600" b="1" dirty="0">
                <a:latin typeface="American Typewriter" panose="02090604020004020304" pitchFamily="18" charset="77"/>
              </a:rPr>
              <a:t>Liens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ECF9C4-7C54-FDFB-1060-6729024C2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https://www.csmfr.ch/www/Etudes/Bilinguisme</a:t>
            </a:r>
            <a:endParaRPr lang="fr-FR" dirty="0"/>
          </a:p>
          <a:p>
            <a:endParaRPr lang="fr-FR" dirty="0"/>
          </a:p>
          <a:p>
            <a:r>
              <a:rPr lang="fr-FR" dirty="0">
                <a:hlinkClick r:id="rId3"/>
              </a:rPr>
              <a:t>https://www.csmfr.ch/getattachment/92893d7f-b563-41bc-b3a2-a85f6c10d54e/Comprendre-la-formation-bilingue-(.pdf).aspx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28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velVTI">
  <a:themeElements>
    <a:clrScheme name="Custom 148">
      <a:dk1>
        <a:srgbClr val="262626"/>
      </a:dk1>
      <a:lt1>
        <a:sysClr val="window" lastClr="FFFFFF"/>
      </a:lt1>
      <a:dk2>
        <a:srgbClr val="2F333D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404040"/>
      </a:accent6>
      <a:hlink>
        <a:srgbClr val="3E8FF1"/>
      </a:hlink>
      <a:folHlink>
        <a:srgbClr val="939393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2829</TotalTime>
  <Words>458</Words>
  <Application>Microsoft Macintosh PowerPoint</Application>
  <PresentationFormat>Grand écran</PresentationFormat>
  <Paragraphs>52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American Typewriter</vt:lpstr>
      <vt:lpstr>Arial</vt:lpstr>
      <vt:lpstr>Avenir Book</vt:lpstr>
      <vt:lpstr>Bierstadt</vt:lpstr>
      <vt:lpstr>Wingdings</vt:lpstr>
      <vt:lpstr>BevelVTI</vt:lpstr>
      <vt:lpstr>Deutsch und Gymnasium</vt:lpstr>
      <vt:lpstr>Deutsch und Gymnasium Branche d’immersion </vt:lpstr>
      <vt:lpstr>Deutsch und Gymnasium Branche d’immersion (sensibilisation)</vt:lpstr>
      <vt:lpstr>Deutsch und Gymnasium Branche Bilingue +</vt:lpstr>
      <vt:lpstr>Deutsch und Gymnasium Branche Bilingue +</vt:lpstr>
      <vt:lpstr>Deutsch und Gymnasium Branche Bilingue standard</vt:lpstr>
      <vt:lpstr>Deutsch und Gymnasium Branche Bilingue standard</vt:lpstr>
      <vt:lpstr>Condition de passage entre Bilingue standard et Bilingue + après la 1 ère année</vt:lpstr>
      <vt:lpstr>Collège St-Michel Liens</vt:lpstr>
      <vt:lpstr>Collège Ste-Croix Liens</vt:lpstr>
      <vt:lpstr>Collège de Gambach Liens</vt:lpstr>
      <vt:lpstr>Ecole des métiers Liens</vt:lpstr>
      <vt:lpstr>  Etat de Fribourg Bilinguisme dans les écoles du secondaire supérieur et échanges linguistiques  </vt:lpstr>
      <vt:lpstr>Etat de Fribourg 12ème année linguistique et autres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Schellenberg Brigitte</dc:creator>
  <cp:lastModifiedBy>Schellenberg Brigitte</cp:lastModifiedBy>
  <cp:revision>40</cp:revision>
  <dcterms:created xsi:type="dcterms:W3CDTF">2026-01-07T08:46:58Z</dcterms:created>
  <dcterms:modified xsi:type="dcterms:W3CDTF">2026-03-27T10:06:03Z</dcterms:modified>
</cp:coreProperties>
</file>